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693400" cy="15122525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DE4126-912D-44E3-B09C-C04409AB965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9623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34600" y="8119800"/>
            <a:ext cx="9623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305E86-B2CF-4525-BCB8-9891204912E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46588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34600" y="811980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465880" y="811980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36839E-EB03-4C96-B37E-0C60F51655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788280" y="353844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042320" y="353844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34600" y="811980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788280" y="811980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042320" y="8119800"/>
            <a:ext cx="3098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7D6A98-EE91-4F5D-9D9E-4B0A9AB55B2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34600" y="3538440"/>
            <a:ext cx="962352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E14A36-C2C3-40A5-85E7-82C072F9042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962352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FDC8AB-75D4-4F29-B8AA-3F7792FC41E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469620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465880" y="3538440"/>
            <a:ext cx="469620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924F2D-A5DD-475E-87D3-0681F42C2C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DC091F-4C7F-405D-A36F-896832A6598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02080" y="4697640"/>
            <a:ext cx="9088920" cy="1502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F048C5-D48D-43FD-B5F3-E12D6A45607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5880" y="3538440"/>
            <a:ext cx="469620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34600" y="811980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110BB3-D1DC-4456-8A40-0E4618C434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4696200" cy="8770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588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465880" y="811980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DD814D8-91DD-433E-9E3C-0D79700601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l-GR" sz="2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60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465880" y="3538440"/>
            <a:ext cx="469620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34600" y="8119800"/>
            <a:ext cx="9623520" cy="4183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l-GR" sz="5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5DAB3A-F4B4-4F31-A8CE-0F4ADD00E5E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7" descr=""/>
          <p:cNvPicPr/>
          <p:nvPr/>
        </p:nvPicPr>
        <p:blipFill>
          <a:blip r:embed="rId2"/>
          <a:stretch/>
        </p:blipFill>
        <p:spPr>
          <a:xfrm>
            <a:off x="2880" y="0"/>
            <a:ext cx="10687320" cy="1512216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802080" y="4697640"/>
            <a:ext cx="9088920" cy="3241080"/>
          </a:xfrm>
          <a:prstGeom prst="rect">
            <a:avLst/>
          </a:prstGeom>
          <a:noFill/>
          <a:ln w="0">
            <a:noFill/>
          </a:ln>
        </p:spPr>
        <p:txBody>
          <a:bodyPr lIns="147600" rIns="147600" tIns="73800" bIns="738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l-GR" sz="7100" spc="-1" strike="noStrike">
                <a:solidFill>
                  <a:srgbClr val="000000"/>
                </a:solidFill>
                <a:latin typeface="Calibri"/>
              </a:rPr>
              <a:t>Kλικ για επεξεργασία του τίτλου</a:t>
            </a:r>
            <a:endParaRPr b="0" lang="el-GR" sz="7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1"/>
          </p:nvPr>
        </p:nvSpPr>
        <p:spPr>
          <a:xfrm>
            <a:off x="534600" y="14016240"/>
            <a:ext cx="2494800" cy="804600"/>
          </a:xfrm>
          <a:prstGeom prst="rect">
            <a:avLst/>
          </a:prstGeom>
          <a:noFill/>
          <a:ln w="0">
            <a:noFill/>
          </a:ln>
        </p:spPr>
        <p:txBody>
          <a:bodyPr lIns="147600" rIns="147600" tIns="73800" bIns="73800" anchor="ctr">
            <a:noAutofit/>
          </a:bodyPr>
          <a:lstStyle>
            <a:lvl1pPr>
              <a:lnSpc>
                <a:spcPct val="100000"/>
              </a:lnSpc>
              <a:buNone/>
              <a:defRPr b="0" lang="el-GR" sz="20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l-GR" sz="2000" spc="-1" strike="noStrike">
                <a:solidFill>
                  <a:srgbClr val="8b8b8b"/>
                </a:solidFill>
                <a:latin typeface="Calibri"/>
              </a:rPr>
              <a:t> </a:t>
            </a:r>
            <a:endParaRPr b="0" lang="en-US" sz="20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2"/>
          </p:nvPr>
        </p:nvSpPr>
        <p:spPr>
          <a:xfrm>
            <a:off x="3653640" y="14016240"/>
            <a:ext cx="3385800" cy="804600"/>
          </a:xfrm>
          <a:prstGeom prst="rect">
            <a:avLst/>
          </a:prstGeom>
          <a:noFill/>
          <a:ln w="0">
            <a:noFill/>
          </a:ln>
        </p:spPr>
        <p:txBody>
          <a:bodyPr lIns="147600" rIns="147600" tIns="73800" bIns="73800"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7663680" y="14016240"/>
            <a:ext cx="2494800" cy="804600"/>
          </a:xfrm>
          <a:prstGeom prst="rect">
            <a:avLst/>
          </a:prstGeom>
          <a:noFill/>
          <a:ln w="0">
            <a:noFill/>
          </a:ln>
        </p:spPr>
        <p:txBody>
          <a:bodyPr lIns="147600" rIns="147600" tIns="73800" bIns="73800" anchor="ctr">
            <a:noAutofit/>
          </a:bodyPr>
          <a:lstStyle>
            <a:lvl1pPr algn="r">
              <a:lnSpc>
                <a:spcPct val="100000"/>
              </a:lnSpc>
              <a:buNone/>
              <a:defRPr b="0" lang="el-GR" sz="20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DDE3D9C-AF8D-43B6-B392-790225731415}" type="slidenum">
              <a:rPr b="0" lang="el-GR" sz="20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4 - TextBox"/>
          <p:cNvSpPr/>
          <p:nvPr/>
        </p:nvSpPr>
        <p:spPr>
          <a:xfrm>
            <a:off x="905400" y="3829680"/>
            <a:ext cx="9144720" cy="217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Η επιχείρηση</a:t>
            </a:r>
            <a:r>
              <a:rPr b="0" lang="en-US" sz="1200" spc="-1" strike="noStrike">
                <a:solidFill>
                  <a:srgbClr val="002060"/>
                </a:solidFill>
                <a:latin typeface="Verdana"/>
                <a:ea typeface="Verdana"/>
              </a:rPr>
              <a:t> HIPPIE MONKEYS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ΥΠΗΡΕΣΙΕΣ ΔΙΑΔΙΚΤΥΟΥ ΕΕ που</a:t>
            </a:r>
            <a:r>
              <a:rPr b="0" lang="en-US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εδρεύει στην Περιφέρεια Αττικής, εντάχθηκε στη Δράση «Εργαλειοθήκη Επιχειρηματικότητας: Εμπόριο - Εστίαση – Εκπαίδευση», προϋπολογισμού </a:t>
            </a:r>
            <a:r>
              <a:rPr b="1" lang="en-US" sz="1200" spc="-1" strike="noStrike">
                <a:solidFill>
                  <a:srgbClr val="002060"/>
                </a:solidFill>
                <a:latin typeface="Verdana"/>
                <a:ea typeface="Verdana"/>
              </a:rPr>
              <a:t>8</a:t>
            </a:r>
            <a:r>
              <a:rPr b="1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0 εκατ. Ευρώ. 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Η Δράση στοχεύει στην ενίσχυση υφιστάμενων μικρών και πολύ μικρών επιχειρήσεων που δραστηριοποιούνται:</a:t>
            </a:r>
            <a:endParaRPr b="0" lang="en-US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n-US" sz="5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στο λιανικό εμπόριο</a:t>
            </a:r>
            <a:endParaRPr b="0" lang="en-US" sz="12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στην παροχή υπηρεσιών εστίασης</a:t>
            </a:r>
            <a:endParaRPr b="0" lang="en-US" sz="1200" spc="-1" strike="noStrike">
              <a:latin typeface="Arial"/>
            </a:endParaRPr>
          </a:p>
          <a:p>
            <a:pPr marL="171360" indent="-171360" algn="just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στην παροχή υπηρεσιών ιδιωτικής εκπαίδευσης – κοινωνικής μέριμνας</a:t>
            </a:r>
            <a:endParaRPr b="0" lang="en-US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προκειμένου να αναβαθμίσουν το επίπεδο επιχειρησιακής οργάνωσης και λειτουργίας τους.</a:t>
            </a:r>
            <a:endParaRPr b="0" lang="en-US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  <a:p>
            <a:pPr algn="just">
              <a:lnSpc>
                <a:spcPct val="100000"/>
              </a:lnSpc>
              <a:buNone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Ο συνολικός προϋπολογισμός της επένδυσης είναι 65.552,92 € εκ των οποίων η δημόσια δαπάνη ανέρχεται σε 32.776,45€ και συγχρηματοδοτείται από την Ελλάδα και το Ευρωπαϊκό Ταμείο Περιφερειακής Ανάπτυξης της Ευρωπαϊκής Ένωσης. 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5 - TextBox"/>
          <p:cNvSpPr/>
          <p:nvPr/>
        </p:nvSpPr>
        <p:spPr>
          <a:xfrm>
            <a:off x="905400" y="5977080"/>
            <a:ext cx="9216720" cy="622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  <a:buNone/>
            </a:pPr>
            <a:r>
              <a:rPr b="1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100" spc="-1" strike="noStrike">
              <a:latin typeface="Arial"/>
            </a:endParaRPr>
          </a:p>
          <a:p>
            <a:pPr marL="171360"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Κτιριακές παρεμβάσεις για εξοικονόμηση ενέργειας, αναβάθμιση της υγιεινής και ασφάλειας, διευκόλυνση  προσβασιμότητας</a:t>
            </a:r>
            <a:endParaRPr b="0" lang="en-US" sz="1200" spc="-1" strike="noStrike">
              <a:latin typeface="Arial"/>
            </a:endParaRPr>
          </a:p>
          <a:p>
            <a:pPr marL="171360"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Μηχανήματα – Εξοπλισμός για εξοικονόμηση ενέργειας, αναβάθμιση υγιεινής και ασφάλειας, ΤΠΕ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Πιστοποίηση Υπηρεσιών – Διαδικασιών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Ψηφιακή προβολή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Μεταφορικά μέσα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Μισθολογικό κόστος εργαζομένων (νέο προσωπικό)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Δαπάνες Μελετών/Κατάρτισης/Παρακολούθησης του επενδυτικού σχεδίου.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b="0" lang="en-US" sz="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6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1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Μέσω της συμμετοχής στη Δράση, η επιχείρηση πέτυχε: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βελτίωση της ανταγωνιστικότητας της 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αύξηση της κερδοφορίας της 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ενίσχυση της εξωστρέφειας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επέκταση της αγοράς με τη προσθήκη νέων προϊόντων &amp; υπηρεσιών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εξασφάλιση υψηλότερης ποιότητας προϊόντα &amp; υπηρεσίες 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αύξηση της παραγωγικότητας &amp; βελτίωση λειτουργικών διαδικασιών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ενίσχυση της επιχειρηματικότητας</a:t>
            </a:r>
            <a:endParaRPr b="0" lang="en-US" sz="1200" spc="-1" strike="noStrike">
              <a:latin typeface="Arial"/>
            </a:endParaRPr>
          </a:p>
          <a:p>
            <a:pPr indent="-171360">
              <a:lnSpc>
                <a:spcPct val="15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δημιουργία / διατήρηση ποιοτικών θέσεων εργασίας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50000"/>
              </a:lnSpc>
              <a:buNone/>
            </a:pP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b="0" lang="en-US" sz="1200" spc="-1" strike="noStrike">
                <a:solidFill>
                  <a:srgbClr val="002060"/>
                </a:solidFill>
                <a:latin typeface="Verdana"/>
                <a:ea typeface="Verdana"/>
              </a:rPr>
              <a:t>.</a:t>
            </a:r>
            <a:r>
              <a:rPr b="0" lang="el-GR" sz="1200" spc="-1" strike="noStrike">
                <a:solidFill>
                  <a:srgbClr val="002060"/>
                </a:solidFill>
                <a:latin typeface="Verdana"/>
                <a:ea typeface="Verdana"/>
              </a:rPr>
              <a:t>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Application>LibreOffice/7.3.2.2$Windows_X86_64 LibreOffice_project/49f2b1bff42cfccbd8f788c8dc32c1c309559be0</Application>
  <AppVersion>15.0000</AppVersion>
  <Words>254</Words>
  <Paragraphs>30</Paragraphs>
  <Company>Hewlett-Packard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2018-02-13T12:16:57Z</dcterms:created>
  <dc:creator>Sotiris Katselos</dc:creator>
  <dc:description/>
  <dc:language>en-US</dc:language>
  <cp:lastModifiedBy/>
  <dcterms:modified xsi:type="dcterms:W3CDTF">2023-10-16T14:21:42Z</dcterms:modified>
  <cp:revision>51</cp:revision>
  <dc:subject/>
  <dc:title>Διαφάνεια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Προσαρμογή</vt:lpwstr>
  </property>
  <property fmtid="{D5CDD505-2E9C-101B-9397-08002B2CF9AE}" pid="3" name="Slides">
    <vt:i4>1</vt:i4>
  </property>
</Properties>
</file>